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96" r:id="rId2"/>
  </p:sldIdLst>
  <p:sldSz cx="155448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904" userDrawn="1">
          <p15:clr>
            <a:srgbClr val="A4A3A4"/>
          </p15:clr>
        </p15:guide>
        <p15:guide id="3" pos="8379" userDrawn="1">
          <p15:clr>
            <a:srgbClr val="A4A3A4"/>
          </p15:clr>
        </p15:guide>
        <p15:guide id="5" pos="1405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3238"/>
    <a:srgbClr val="EEEBE9"/>
    <a:srgbClr val="EA4C89"/>
    <a:srgbClr val="FFF59D"/>
    <a:srgbClr val="EFF8F3"/>
    <a:srgbClr val="874A4C"/>
    <a:srgbClr val="FFA726"/>
    <a:srgbClr val="80DEEA"/>
    <a:srgbClr val="FFD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91" autoAdjust="0"/>
    <p:restoredTop sz="95332" autoAdjust="0"/>
  </p:normalViewPr>
  <p:slideViewPr>
    <p:cSldViewPr snapToGrid="0" showGuides="1">
      <p:cViewPr varScale="1">
        <p:scale>
          <a:sx n="59" d="100"/>
          <a:sy n="59" d="100"/>
        </p:scale>
        <p:origin x="1550" y="-5"/>
      </p:cViewPr>
      <p:guideLst>
        <p:guide pos="4904"/>
        <p:guide pos="8379"/>
        <p:guide pos="1405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44575" y="1143000"/>
            <a:ext cx="4768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1pPr>
    <a:lvl2pPr marL="14223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2pPr>
    <a:lvl3pPr marL="28447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3pPr>
    <a:lvl4pPr marL="42670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4pPr>
    <a:lvl5pPr marL="56894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5pPr>
    <a:lvl6pPr marL="711175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6pPr>
    <a:lvl7pPr marL="853410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7pPr>
    <a:lvl8pPr marL="995644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8pPr>
    <a:lvl9pPr marL="1137879" algn="l" defTabSz="284470" rtl="0" eaLnBrk="1" latinLnBrk="0" hangingPunct="1">
      <a:defRPr sz="37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4575" y="1143000"/>
            <a:ext cx="47688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6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6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2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0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0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8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2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3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10811427" y="-4228"/>
            <a:ext cx="4832424" cy="1007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4619" y="-4426"/>
            <a:ext cx="4754880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1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71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64266" y="305113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650" b="1" dirty="0">
                <a:latin typeface="Georgia" panose="02040502050405020303" pitchFamily="18" charset="0"/>
                <a:cs typeface="Arial" panose="020B0604020202020204" pitchFamily="34" charset="0"/>
              </a:rPr>
              <a:t>Introduction</a:t>
            </a: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The definition of a Data Scientist is undecided - leading to unmet expectations, misfit hires, and lost time/resources for employers, employees, and applicants. Using state-of-art NLP and Machine Learning on 8,000+ job postings, we arrive at the features that define the ‘what is’ and cluster other job titles to understand the ‘who is’ a Data Scientist.</a:t>
            </a:r>
            <a:r>
              <a:rPr lang="en-US" altLang="en-US" sz="1500" dirty="0">
                <a:latin typeface="Georgia" panose="02040502050405020303" pitchFamily="18" charset="0"/>
              </a:rPr>
              <a:t> 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4818641" y="-19759"/>
            <a:ext cx="58672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i="1" dirty="0">
                <a:latin typeface="Georgia" panose="02040502050405020303" pitchFamily="18" charset="0"/>
                <a:cs typeface="Lato" panose="020F0502020204030203" pitchFamily="34" charset="0"/>
              </a:rPr>
              <a:t>A Data Science Approach to Define the Data Scientist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132" y="8766060"/>
            <a:ext cx="60100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Andy Ho	 An Nguyen	Jodi Pafford	</a:t>
            </a: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Dr. Robert Slater</a:t>
            </a:r>
          </a:p>
          <a:p>
            <a:pPr algn="ctr"/>
            <a:endParaRPr lang="en-US" sz="1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just"/>
            <a:endParaRPr lang="en-US" sz="1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eorgia" panose="02040502050405020303" pitchFamily="18" charset="0"/>
                <a:cs typeface="Arial" panose="020B0604020202020204" pitchFamily="34" charset="0"/>
              </a:rPr>
              <a:t>Master of Science in Data Science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5577" y="9409325"/>
            <a:ext cx="3119966" cy="53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Southern Methodist University</a:t>
            </a:r>
          </a:p>
          <a:p>
            <a:pPr algn="ctr"/>
            <a:r>
              <a:rPr lang="en-US" sz="1436" b="1" dirty="0">
                <a:ln w="0"/>
                <a:latin typeface="Georgia" panose="02040502050405020303" pitchFamily="18" charset="0"/>
                <a:cs typeface="Arial" panose="020B0604020202020204" pitchFamily="34" charset="0"/>
              </a:rPr>
              <a:t>Dallas, TX 75375, USA</a:t>
            </a:r>
            <a:endParaRPr lang="en-US" sz="1436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0914637" y="8992411"/>
            <a:ext cx="2761256" cy="1297623"/>
            <a:chOff x="10912908" y="9038528"/>
            <a:chExt cx="2761256" cy="1297623"/>
          </a:xfrm>
        </p:grpSpPr>
        <p:pic>
          <p:nvPicPr>
            <p:cNvPr id="20" name="Picture 19" descr="A picture containing black, drawing&#10;&#10;Description automatically generated">
              <a:extLst>
                <a:ext uri="{FF2B5EF4-FFF2-40B4-BE49-F238E27FC236}">
                  <a16:creationId xmlns:a16="http://schemas.microsoft.com/office/drawing/2014/main" id="{13469F6B-D88E-4E9E-B782-AC9593D4D2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1" t="9140" r="8252" b="8117"/>
            <a:stretch/>
          </p:blipFill>
          <p:spPr>
            <a:xfrm>
              <a:off x="10912908" y="9066439"/>
              <a:ext cx="937795" cy="940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83F726-B1F9-42D9-904C-C0F863D84F00}"/>
                </a:ext>
              </a:extLst>
            </p:cNvPr>
            <p:cNvSpPr txBox="1"/>
            <p:nvPr/>
          </p:nvSpPr>
          <p:spPr>
            <a:xfrm>
              <a:off x="11850703" y="9038528"/>
              <a:ext cx="18234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Georgia" panose="02040502050405020303" pitchFamily="18" charset="0"/>
                </a:rPr>
                <a:t>Interact with our data by visiting our Tableau Website</a:t>
              </a:r>
            </a:p>
          </p:txBody>
        </p:sp>
        <p:pic>
          <p:nvPicPr>
            <p:cNvPr id="12" name="Graphic 11" descr="Line arrow Slight curve">
              <a:extLst>
                <a:ext uri="{FF2B5EF4-FFF2-40B4-BE49-F238E27FC236}">
                  <a16:creationId xmlns:a16="http://schemas.microsoft.com/office/drawing/2014/main" id="{F00656A2-B3AC-408C-B666-0503557F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flipH="1">
              <a:off x="11829589" y="9408257"/>
              <a:ext cx="927894" cy="927894"/>
            </a:xfrm>
            <a:prstGeom prst="rect">
              <a:avLst/>
            </a:prstGeom>
          </p:spPr>
        </p:pic>
      </p:grpSp>
      <p:sp>
        <p:nvSpPr>
          <p:cNvPr id="19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 txBox="1">
            <a:spLocks/>
          </p:cNvSpPr>
          <p:nvPr/>
        </p:nvSpPr>
        <p:spPr>
          <a:xfrm>
            <a:off x="4818641" y="7183276"/>
            <a:ext cx="5930121" cy="1500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1341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Roboto" panose="02000000000000000000" pitchFamily="2" charset="0"/>
                <a:cs typeface="Arial" panose="020B0604020202020204" pitchFamily="34" charset="0"/>
              </a:rPr>
              <a:t>A Data Scientist codes, communicates, and collaborates – transforming data into insights using statistical, analytical, and machine learning techniques.</a:t>
            </a:r>
            <a:endParaRPr lang="en-US" sz="2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98BBA3-93BD-447D-853F-1A5A88D6837D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2950" r="10965" b="3012"/>
          <a:stretch/>
        </p:blipFill>
        <p:spPr bwMode="auto">
          <a:xfrm>
            <a:off x="11375979" y="586375"/>
            <a:ext cx="3703320" cy="2926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89920" y="14822"/>
            <a:ext cx="4954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Georgia" panose="02040502050405020303" pitchFamily="18" charset="0"/>
              </a:rPr>
              <a:t>KMeans</a:t>
            </a:r>
            <a:r>
              <a:rPr lang="en-US" sz="1600" b="1" dirty="0">
                <a:latin typeface="Georgia" panose="02040502050405020303" pitchFamily="18" charset="0"/>
              </a:rPr>
              <a:t>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53% accuracy in classification</a:t>
            </a:r>
          </a:p>
          <a:p>
            <a:endParaRPr lang="en-US" sz="1400" b="1" dirty="0">
              <a:latin typeface="Georgia" panose="02040502050405020303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D3967B-EE7E-4D45-A408-879F23E1AC85}"/>
              </a:ext>
            </a:extLst>
          </p:cNvPr>
          <p:cNvSpPr txBox="1"/>
          <p:nvPr/>
        </p:nvSpPr>
        <p:spPr>
          <a:xfrm>
            <a:off x="13445748" y="944765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6455B7-1B76-4A27-B3E3-D1DA1E70223C}"/>
              </a:ext>
            </a:extLst>
          </p:cNvPr>
          <p:cNvSpPr txBox="1"/>
          <p:nvPr/>
        </p:nvSpPr>
        <p:spPr>
          <a:xfrm>
            <a:off x="12335613" y="158473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C3531A-32AD-44DE-8F8E-C0DF022FE18D}"/>
              </a:ext>
            </a:extLst>
          </p:cNvPr>
          <p:cNvSpPr txBox="1"/>
          <p:nvPr/>
        </p:nvSpPr>
        <p:spPr>
          <a:xfrm>
            <a:off x="11576778" y="2161388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3F66D3-A698-40FE-85BC-568E3699AB00}"/>
              </a:ext>
            </a:extLst>
          </p:cNvPr>
          <p:cNvSpPr txBox="1"/>
          <p:nvPr/>
        </p:nvSpPr>
        <p:spPr>
          <a:xfrm>
            <a:off x="11232674" y="2988977"/>
            <a:ext cx="21031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AB86C5-37B1-44F1-8C46-DA331D6F7607}"/>
              </a:ext>
            </a:extLst>
          </p:cNvPr>
          <p:cNvSpPr txBox="1"/>
          <p:nvPr/>
        </p:nvSpPr>
        <p:spPr>
          <a:xfrm>
            <a:off x="13609240" y="2546768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5E9919-41C6-4DAD-9331-B91190AFA1D0}"/>
              </a:ext>
            </a:extLst>
          </p:cNvPr>
          <p:cNvSpPr txBox="1"/>
          <p:nvPr/>
        </p:nvSpPr>
        <p:spPr>
          <a:xfrm>
            <a:off x="13944560" y="1892507"/>
            <a:ext cx="163677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50DF6-E4A0-4C10-9B01-2F1F6C67E7C4}"/>
              </a:ext>
            </a:extLst>
          </p:cNvPr>
          <p:cNvSpPr txBox="1"/>
          <p:nvPr/>
        </p:nvSpPr>
        <p:spPr>
          <a:xfrm>
            <a:off x="4127983" y="-1104791"/>
            <a:ext cx="437276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Software Engineer 		Data Analyst		Statistician</a:t>
            </a:r>
          </a:p>
          <a:p>
            <a:endParaRPr lang="en-US" sz="600" dirty="0">
              <a:latin typeface="Georgia" panose="02040502050405020303" pitchFamily="18" charset="0"/>
            </a:endParaRPr>
          </a:p>
          <a:p>
            <a:r>
              <a:rPr lang="en-US" sz="1200" dirty="0">
                <a:latin typeface="Georgia" panose="02040502050405020303" pitchFamily="18" charset="0"/>
              </a:rPr>
              <a:t>Data Scientist   		Data Engineer 	Database 								Administrator</a:t>
            </a:r>
          </a:p>
        </p:txBody>
      </p:sp>
      <p:pic>
        <p:nvPicPr>
          <p:cNvPr id="51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14224" r="15528" b="73694"/>
          <a:stretch/>
        </p:blipFill>
        <p:spPr bwMode="auto">
          <a:xfrm>
            <a:off x="3846845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8" t="26036" r="15528" b="61883"/>
          <a:stretch/>
        </p:blipFill>
        <p:spPr bwMode="auto">
          <a:xfrm>
            <a:off x="565646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Content Placeholder 5">
            <a:extLst>
              <a:ext uri="{FF2B5EF4-FFF2-40B4-BE49-F238E27FC236}">
                <a16:creationId xmlns:a16="http://schemas.microsoft.com/office/drawing/2014/main" id="{AED3F23F-C305-4A54-9C92-C2755755C4B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7" t="37850" r="15528" b="50085"/>
          <a:stretch/>
        </p:blipFill>
        <p:spPr bwMode="auto">
          <a:xfrm>
            <a:off x="7050899" y="-1108196"/>
            <a:ext cx="365760" cy="548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flower&#10;&#10;Description automatically generated">
            <a:extLst>
              <a:ext uri="{FF2B5EF4-FFF2-40B4-BE49-F238E27FC236}">
                <a16:creationId xmlns:a16="http://schemas.microsoft.com/office/drawing/2014/main" id="{402242B1-3597-45DA-A4CA-2B09BAF6E8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12316" r="9810" b="12500"/>
          <a:stretch/>
        </p:blipFill>
        <p:spPr>
          <a:xfrm>
            <a:off x="11408173" y="5994023"/>
            <a:ext cx="3700391" cy="292608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9A0CD1-F76A-4ED3-8EF4-E1B6842A5249}"/>
              </a:ext>
            </a:extLst>
          </p:cNvPr>
          <p:cNvSpPr txBox="1"/>
          <p:nvPr/>
        </p:nvSpPr>
        <p:spPr>
          <a:xfrm>
            <a:off x="11146893" y="7106837"/>
            <a:ext cx="11887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ABAD3B-C0C0-4362-89AC-ABE6491EAAC6}"/>
              </a:ext>
            </a:extLst>
          </p:cNvPr>
          <p:cNvSpPr txBox="1"/>
          <p:nvPr/>
        </p:nvSpPr>
        <p:spPr>
          <a:xfrm>
            <a:off x="12136560" y="6627620"/>
            <a:ext cx="128016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E4E27C-3339-46D3-A359-9FB03AC6157C}"/>
              </a:ext>
            </a:extLst>
          </p:cNvPr>
          <p:cNvSpPr txBox="1"/>
          <p:nvPr/>
        </p:nvSpPr>
        <p:spPr>
          <a:xfrm>
            <a:off x="11103814" y="6302559"/>
            <a:ext cx="109728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Statistician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FD3BAE-7240-478B-AC10-ED4275BB16BE}"/>
              </a:ext>
            </a:extLst>
          </p:cNvPr>
          <p:cNvSpPr txBox="1"/>
          <p:nvPr/>
        </p:nvSpPr>
        <p:spPr>
          <a:xfrm>
            <a:off x="10952842" y="8208378"/>
            <a:ext cx="2126244" cy="292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38EAFD-6926-46FD-8FC5-C56DBF608E95}"/>
              </a:ext>
            </a:extLst>
          </p:cNvPr>
          <p:cNvSpPr txBox="1"/>
          <p:nvPr/>
        </p:nvSpPr>
        <p:spPr>
          <a:xfrm>
            <a:off x="12525276" y="7653489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7A9CF9-2EA0-40EE-8020-C6AC13E173C6}"/>
              </a:ext>
            </a:extLst>
          </p:cNvPr>
          <p:cNvSpPr txBox="1"/>
          <p:nvPr/>
        </p:nvSpPr>
        <p:spPr>
          <a:xfrm>
            <a:off x="13780092" y="6875499"/>
            <a:ext cx="164592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Georgia" panose="02040502050405020303" pitchFamily="18" charset="0"/>
              </a:rPr>
              <a:t>Software Engineer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-4127410" y="2287756"/>
            <a:ext cx="3617694" cy="2468211"/>
            <a:chOff x="801278" y="335927"/>
            <a:chExt cx="7721429" cy="595138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335927"/>
              <a:ext cx="7721429" cy="5951382"/>
              <a:chOff x="801278" y="335927"/>
              <a:chExt cx="7721429" cy="595138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 rotWithShape="1">
                <a:blip r:embed="rId9"/>
                <a:srcRect t="12004"/>
                <a:stretch/>
              </p:blipFill>
              <p:spPr>
                <a:xfrm>
                  <a:off x="1756612" y="1960676"/>
                  <a:ext cx="6758738" cy="4307778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2411539" y="335927"/>
                <a:ext cx="6111168" cy="16022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Georgia" panose="02040502050405020303" pitchFamily="18" charset="0"/>
                  </a:rPr>
                  <a:t>Data Set Distribution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300127" y="1708776"/>
              <a:ext cx="1002366" cy="168388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2,926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305831" y="2815935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1,742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267738" y="2989492"/>
              <a:ext cx="1051046" cy="162131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1,718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266811" y="3325171"/>
              <a:ext cx="1051046" cy="17811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1,200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228906" y="3883818"/>
              <a:ext cx="1002366" cy="117117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000" b="1" dirty="0"/>
                <a:t>952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186547" y="3495219"/>
              <a:ext cx="1002366" cy="13293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000" b="1" dirty="0"/>
                <a:t>200</a:t>
              </a:r>
              <a:endParaRPr lang="en-US" sz="2800" b="1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772" y="9392696"/>
            <a:ext cx="1162633" cy="60367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74EB64D-9413-439F-A8BD-1AE2D3DE7561}"/>
              </a:ext>
            </a:extLst>
          </p:cNvPr>
          <p:cNvSpPr txBox="1"/>
          <p:nvPr/>
        </p:nvSpPr>
        <p:spPr>
          <a:xfrm rot="16200000">
            <a:off x="-4028458" y="5086988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Software Engineer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3F2810-DD22-49AB-A039-BBA8537DFF24}"/>
              </a:ext>
            </a:extLst>
          </p:cNvPr>
          <p:cNvSpPr txBox="1"/>
          <p:nvPr/>
        </p:nvSpPr>
        <p:spPr>
          <a:xfrm rot="16200000">
            <a:off x="-3549533" y="5075806"/>
            <a:ext cx="55014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Scientist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51A363-0C56-480E-8E9E-486464A304D3}"/>
              </a:ext>
            </a:extLst>
          </p:cNvPr>
          <p:cNvSpPr txBox="1"/>
          <p:nvPr/>
        </p:nvSpPr>
        <p:spPr>
          <a:xfrm rot="16200000">
            <a:off x="-3043318" y="5006865"/>
            <a:ext cx="42888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Analyst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341624-B3C8-4772-A64B-0F97B7AE03BF}"/>
              </a:ext>
            </a:extLst>
          </p:cNvPr>
          <p:cNvSpPr txBox="1"/>
          <p:nvPr/>
        </p:nvSpPr>
        <p:spPr>
          <a:xfrm rot="16200000">
            <a:off x="-2749208" y="5191804"/>
            <a:ext cx="798762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Database Administrator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7DD71-1D87-4231-A1C1-FA36F9179D45}"/>
              </a:ext>
            </a:extLst>
          </p:cNvPr>
          <p:cNvSpPr txBox="1"/>
          <p:nvPr/>
        </p:nvSpPr>
        <p:spPr>
          <a:xfrm rot="16200000">
            <a:off x="-2212545" y="5088387"/>
            <a:ext cx="56843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Data Engineer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43E8024-A85F-429E-9624-3E87EE6EA89B}"/>
              </a:ext>
            </a:extLst>
          </p:cNvPr>
          <p:cNvSpPr txBox="1"/>
          <p:nvPr/>
        </p:nvSpPr>
        <p:spPr>
          <a:xfrm rot="16200000">
            <a:off x="-1772686" y="5226604"/>
            <a:ext cx="638276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latin typeface="Georgia" panose="02040502050405020303" pitchFamily="18" charset="0"/>
              </a:rPr>
              <a:t>Statistician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9B2C28-FDA5-44DD-BE02-2656D6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6038"/>
          <a:stretch/>
        </p:blipFill>
        <p:spPr>
          <a:xfrm>
            <a:off x="4980156" y="1614530"/>
            <a:ext cx="5412466" cy="54098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D7015A-3F79-4491-B3F0-0C9CC6955AF7}"/>
              </a:ext>
            </a:extLst>
          </p:cNvPr>
          <p:cNvSpPr txBox="1"/>
          <p:nvPr/>
        </p:nvSpPr>
        <p:spPr>
          <a:xfrm>
            <a:off x="4742104" y="1132271"/>
            <a:ext cx="611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Most Frequent Words in Job Postings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B4CF0-083D-4D5F-B3C1-A1794AC25CE4}"/>
              </a:ext>
            </a:extLst>
          </p:cNvPr>
          <p:cNvSpPr txBox="1"/>
          <p:nvPr/>
        </p:nvSpPr>
        <p:spPr>
          <a:xfrm>
            <a:off x="216810" y="6482377"/>
            <a:ext cx="4298126" cy="24439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50" b="1" dirty="0">
                <a:latin typeface="Georgia" panose="02040502050405020303" pitchFamily="18" charset="0"/>
                <a:cs typeface="Arial" panose="020B0604020202020204" pitchFamily="34" charset="0"/>
              </a:rPr>
              <a:t>Universal Sentence Encoder for Semantic Retrieval</a:t>
            </a:r>
            <a:endParaRPr lang="en-US" sz="165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pre-trained text module in Tensorflow Hub, USE is a versatile sentence embedding model that encodes a corpus into 512 dimension vector - trained with a deep averaging network (DAN) encoder and transformer encoder. Once data is converted into a vector, we can quantify the similarity/differences for all job postings. More details can be found https://tfhub.dev.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close up of a logo&#10;&#10;Description automatically generated">
            <a:extLst>
              <a:ext uri="{FF2B5EF4-FFF2-40B4-BE49-F238E27FC236}">
                <a16:creationId xmlns:a16="http://schemas.microsoft.com/office/drawing/2014/main" id="{2498C4B4-2ECC-418E-A868-1AF7A7DD3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95" y="2565816"/>
            <a:ext cx="5259499" cy="37853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AAD1A7F-9549-451B-844C-B416BE4687CD}"/>
              </a:ext>
            </a:extLst>
          </p:cNvPr>
          <p:cNvSpPr txBox="1"/>
          <p:nvPr/>
        </p:nvSpPr>
        <p:spPr>
          <a:xfrm>
            <a:off x="10815169" y="5456727"/>
            <a:ext cx="4824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Georgia" panose="02040502050405020303" pitchFamily="18" charset="0"/>
              </a:rPr>
              <a:t>Neural Net Clustering</a:t>
            </a:r>
          </a:p>
          <a:p>
            <a:pPr algn="ctr"/>
            <a:r>
              <a:rPr lang="en-US" sz="1600" b="1" i="1" dirty="0">
                <a:latin typeface="Georgia" panose="02040502050405020303" pitchFamily="18" charset="0"/>
              </a:rPr>
              <a:t>85% accuracy in classification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964353-B8B8-43E6-BB6F-93B9DD3BB163}"/>
              </a:ext>
            </a:extLst>
          </p:cNvPr>
          <p:cNvSpPr txBox="1"/>
          <p:nvPr/>
        </p:nvSpPr>
        <p:spPr>
          <a:xfrm>
            <a:off x="11146119" y="3710294"/>
            <a:ext cx="4298126" cy="1686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A pair of clustering analysis was performed with PCA on the 512-dimensional vectors to visualize the similarities between the six job titles.  Neural Net clustering (NNC) outperforms </a:t>
            </a:r>
            <a:r>
              <a:rPr lang="en-US" altLang="en-US" sz="1500" dirty="0" err="1">
                <a:solidFill>
                  <a:srgbClr val="1D1C1D"/>
                </a:solidFill>
                <a:latin typeface="Georgia" panose="02040502050405020303" pitchFamily="18" charset="0"/>
              </a:rPr>
              <a:t>KMeans</a:t>
            </a:r>
            <a:r>
              <a:rPr lang="en-US" altLang="en-US" sz="1500" dirty="0">
                <a:solidFill>
                  <a:srgbClr val="1D1C1D"/>
                </a:solidFill>
                <a:latin typeface="Georgia" panose="02040502050405020303" pitchFamily="18" charset="0"/>
              </a:rPr>
              <a:t> by 30%.  The NNC result provided guidance on the frequent words Venn diagram comparing Data Scientist to Data Analyst and Statistician.</a:t>
            </a:r>
            <a:endParaRPr lang="en-US" sz="1200" b="1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data science at smu">
            <a:extLst>
              <a:ext uri="{FF2B5EF4-FFF2-40B4-BE49-F238E27FC236}">
                <a16:creationId xmlns:a16="http://schemas.microsoft.com/office/drawing/2014/main" id="{5F3A17F0-7767-4E31-8C55-701AA1D3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3" b="33954"/>
          <a:stretch/>
        </p:blipFill>
        <p:spPr bwMode="auto">
          <a:xfrm>
            <a:off x="13074682" y="9703510"/>
            <a:ext cx="2442771" cy="33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ata science at smu">
            <a:extLst>
              <a:ext uri="{FF2B5EF4-FFF2-40B4-BE49-F238E27FC236}">
                <a16:creationId xmlns:a16="http://schemas.microsoft.com/office/drawing/2014/main" id="{0564ED1D-ABBE-45D8-9486-A26566C9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587" y="9202903"/>
            <a:ext cx="1645920" cy="53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1695</TotalTime>
  <Words>450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Lato</vt:lpstr>
      <vt:lpstr>Georgia</vt:lpstr>
      <vt:lpstr>Calibri Light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Jodi Pafford</cp:lastModifiedBy>
  <cp:revision>106</cp:revision>
  <dcterms:created xsi:type="dcterms:W3CDTF">2019-07-02T13:39:34Z</dcterms:created>
  <dcterms:modified xsi:type="dcterms:W3CDTF">2019-10-27T21:59:28Z</dcterms:modified>
</cp:coreProperties>
</file>